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3" r:id="rId1"/>
  </p:sldMasterIdLst>
  <p:sldIdLst>
    <p:sldId id="262" r:id="rId2"/>
    <p:sldId id="263" r:id="rId3"/>
    <p:sldId id="275" r:id="rId4"/>
    <p:sldId id="265" r:id="rId5"/>
    <p:sldId id="268" r:id="rId6"/>
    <p:sldId id="266" r:id="rId7"/>
    <p:sldId id="276" r:id="rId8"/>
    <p:sldId id="264" r:id="rId9"/>
    <p:sldId id="257" r:id="rId10"/>
    <p:sldId id="258" r:id="rId11"/>
    <p:sldId id="259" r:id="rId12"/>
    <p:sldId id="270" r:id="rId13"/>
    <p:sldId id="260" r:id="rId14"/>
    <p:sldId id="261" r:id="rId15"/>
    <p:sldId id="267" r:id="rId16"/>
    <p:sldId id="277" r:id="rId17"/>
    <p:sldId id="278" r:id="rId18"/>
    <p:sldId id="279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301" r:id="rId28"/>
    <p:sldId id="295" r:id="rId29"/>
    <p:sldId id="296" r:id="rId30"/>
    <p:sldId id="297" r:id="rId31"/>
    <p:sldId id="298" r:id="rId32"/>
    <p:sldId id="299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3780E98-54F9-B04C-BFB9-12258F43FFBE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9B49FBE-09AE-0A47-B55A-8D98BD9F7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7772400" cy="431995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Inductive Reasoning: </a:t>
            </a:r>
          </a:p>
          <a:p>
            <a:pPr lvl="1"/>
            <a:r>
              <a:rPr lang="en-US" sz="2400" dirty="0" smtClean="0"/>
              <a:t>Generalizing a conclusion based on a number of specific examples.</a:t>
            </a:r>
          </a:p>
          <a:p>
            <a:pPr lvl="2"/>
            <a:r>
              <a:rPr lang="en-US" sz="2100" dirty="0" smtClean="0"/>
              <a:t>Bottom-up logic: “All the articles we have read in WRD104 are boring, therefore all reading is boring” 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sz="3200" dirty="0" smtClean="0"/>
              <a:t>Deductive Reasoning: </a:t>
            </a:r>
          </a:p>
          <a:p>
            <a:pPr lvl="1"/>
            <a:r>
              <a:rPr lang="en-US" sz="2600" dirty="0" smtClean="0"/>
              <a:t>Reaching a conclusion by assuming a general principle and applying it to a specific example</a:t>
            </a:r>
          </a:p>
          <a:p>
            <a:pPr lvl="4"/>
            <a:r>
              <a:rPr lang="en-US" sz="2000" dirty="0" smtClean="0"/>
              <a:t>Major </a:t>
            </a:r>
            <a:r>
              <a:rPr lang="en-US" sz="2000" dirty="0" smtClean="0"/>
              <a:t>Premise: “All men are mortal” </a:t>
            </a:r>
          </a:p>
          <a:p>
            <a:pPr lvl="4"/>
            <a:r>
              <a:rPr lang="en-US" sz="2000" dirty="0" smtClean="0"/>
              <a:t>Minor Premise: “All Greeks are men”</a:t>
            </a:r>
          </a:p>
          <a:p>
            <a:pPr lvl="4"/>
            <a:r>
              <a:rPr lang="en-US" sz="2000" dirty="0" smtClean="0"/>
              <a:t>Conclusion:  “All Greeks are mortal”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Used in Ancient Greece to present cases in courts or to make speeches to a senate.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Seen today in: </a:t>
            </a:r>
          </a:p>
          <a:p>
            <a:r>
              <a:rPr lang="en-US" sz="3200" dirty="0"/>
              <a:t>P</a:t>
            </a:r>
            <a:r>
              <a:rPr lang="en-US" sz="3200" dirty="0" smtClean="0"/>
              <a:t>olitical debates &amp; speeches </a:t>
            </a:r>
          </a:p>
          <a:p>
            <a:r>
              <a:rPr lang="en-US" sz="3200" dirty="0" smtClean="0"/>
              <a:t>Basic persuasive 5</a:t>
            </a:r>
            <a:r>
              <a:rPr lang="en-US" sz="3200" dirty="0"/>
              <a:t>-paragraph essays:</a:t>
            </a:r>
          </a:p>
          <a:p>
            <a:pPr lvl="3"/>
            <a:r>
              <a:rPr lang="en-US" sz="2800" dirty="0"/>
              <a:t>Introduction</a:t>
            </a:r>
          </a:p>
          <a:p>
            <a:pPr lvl="3"/>
            <a:r>
              <a:rPr lang="en-US" sz="2800" dirty="0"/>
              <a:t>Background</a:t>
            </a:r>
          </a:p>
          <a:p>
            <a:pPr lvl="3"/>
            <a:r>
              <a:rPr lang="en-US" sz="2800" dirty="0"/>
              <a:t>Lines of Argument</a:t>
            </a:r>
          </a:p>
          <a:p>
            <a:pPr lvl="3"/>
            <a:r>
              <a:rPr lang="en-US" sz="2800" dirty="0"/>
              <a:t>Alternative Arguments</a:t>
            </a:r>
          </a:p>
          <a:p>
            <a:pPr lvl="3"/>
            <a:r>
              <a:rPr lang="en-US" sz="2800" dirty="0"/>
              <a:t>Conclusion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5923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Oration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7772400" cy="4891282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 smtClean="0"/>
              <a:t>Traditional Classical Oration is comprised of 6 parts: </a:t>
            </a:r>
          </a:p>
          <a:p>
            <a:pPr lvl="1"/>
            <a:endParaRPr lang="en-US" dirty="0" smtClean="0"/>
          </a:p>
          <a:p>
            <a:pPr lvl="1"/>
            <a:r>
              <a:rPr lang="en-US" sz="2200" dirty="0" smtClean="0"/>
              <a:t>Exordium: Writer attempts to win attention &amp; goodwill of an audience while introducing a subject/problem (Introduction)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err="1" smtClean="0"/>
              <a:t>Narratio</a:t>
            </a:r>
            <a:r>
              <a:rPr lang="en-US" sz="2200" dirty="0" smtClean="0"/>
              <a:t>: Writer presents the facts of the case – places argument in context</a:t>
            </a:r>
          </a:p>
          <a:p>
            <a:endParaRPr lang="en-US" sz="2200" dirty="0" smtClean="0"/>
          </a:p>
          <a:p>
            <a:pPr lvl="1"/>
            <a:r>
              <a:rPr lang="en-US" sz="2200" dirty="0" err="1" smtClean="0"/>
              <a:t>Partitio</a:t>
            </a:r>
            <a:r>
              <a:rPr lang="en-US" sz="2200" dirty="0" smtClean="0"/>
              <a:t> (contained within the </a:t>
            </a:r>
            <a:r>
              <a:rPr lang="en-US" sz="2200" dirty="0" err="1" smtClean="0"/>
              <a:t>Narratio</a:t>
            </a:r>
            <a:r>
              <a:rPr lang="en-US" sz="2200" dirty="0" smtClean="0"/>
              <a:t>): Writer divides the subject, explaining </a:t>
            </a:r>
          </a:p>
          <a:p>
            <a:pPr lvl="3"/>
            <a:r>
              <a:rPr lang="en-US" sz="1900" dirty="0" smtClean="0"/>
              <a:t>What the claim is</a:t>
            </a:r>
          </a:p>
          <a:p>
            <a:pPr lvl="3"/>
            <a:r>
              <a:rPr lang="en-US" sz="1900" dirty="0" smtClean="0"/>
              <a:t>What the key issues are </a:t>
            </a:r>
          </a:p>
          <a:p>
            <a:pPr lvl="3"/>
            <a:r>
              <a:rPr lang="en-US" sz="1900" dirty="0" smtClean="0"/>
              <a:t>What order the subject will be treated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1"/>
            <a:ext cx="7772400" cy="420272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6 Parts of Classical Oration continued: 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err="1" smtClean="0"/>
              <a:t>Confirmatio</a:t>
            </a:r>
            <a:r>
              <a:rPr lang="en-US" sz="2000" dirty="0" smtClean="0"/>
              <a:t>: Writer offers detailed support for the claim, using both logical reasoning and factual evidence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err="1" smtClean="0"/>
              <a:t>Refutatio</a:t>
            </a:r>
            <a:r>
              <a:rPr lang="en-US" sz="2000" dirty="0" smtClean="0"/>
              <a:t>: Writer acknowledges and then refutes opposing claims or evidence (Counterargument &amp; refutation)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err="1" smtClean="0"/>
              <a:t>Peroratio</a:t>
            </a:r>
            <a:r>
              <a:rPr lang="en-US" sz="2000" dirty="0" smtClean="0"/>
              <a:t>: Writer summarizes the case and moves the audience to action (Conclusion)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Rogerian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Developed by rhetoricians Richard E. Young, Alton L Becker and Kenneth L Pike </a:t>
            </a:r>
          </a:p>
          <a:p>
            <a:endParaRPr lang="en-US" sz="2800" dirty="0" smtClean="0"/>
          </a:p>
          <a:p>
            <a:r>
              <a:rPr lang="en-US" sz="2800" dirty="0" smtClean="0"/>
              <a:t>Based on American psychologist Carl Rogers’ methods of conflict resolution – seeks compromise (as opposed to the Classical Oration’s goal of establishing winners and losers)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Rogerian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3 main goals: </a:t>
            </a:r>
          </a:p>
          <a:p>
            <a:r>
              <a:rPr lang="en-US" sz="2800" dirty="0" smtClean="0"/>
              <a:t>Connect with audience to communicate their position is heard and understood </a:t>
            </a:r>
          </a:p>
          <a:p>
            <a:endParaRPr lang="en-US" sz="2800" dirty="0" smtClean="0"/>
          </a:p>
          <a:p>
            <a:r>
              <a:rPr lang="en-US" sz="2800" dirty="0" smtClean="0"/>
              <a:t>Identify the shared elements of the </a:t>
            </a:r>
            <a:r>
              <a:rPr lang="en-US" sz="2800" dirty="0"/>
              <a:t>a</a:t>
            </a:r>
            <a:r>
              <a:rPr lang="en-US" sz="2800" dirty="0" smtClean="0"/>
              <a:t>udience’s position (the elements the author deems valid) </a:t>
            </a:r>
          </a:p>
          <a:p>
            <a:endParaRPr lang="en-US" sz="2800" dirty="0" smtClean="0"/>
          </a:p>
          <a:p>
            <a:r>
              <a:rPr lang="en-US" sz="2800" dirty="0" smtClean="0"/>
              <a:t>Establish a compromise that honors and values both groups’ morals </a:t>
            </a:r>
          </a:p>
        </p:txBody>
      </p:sp>
    </p:spTree>
    <p:extLst>
      <p:ext uri="{BB962C8B-B14F-4D97-AF65-F5344CB8AC3E}">
        <p14:creationId xmlns:p14="http://schemas.microsoft.com/office/powerpoint/2010/main" val="3120507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Rogerian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Introduction: Writer describes an issue/problem/conflict demonstrating both understanding and respect for all positions</a:t>
            </a:r>
          </a:p>
          <a:p>
            <a:endParaRPr lang="en-US" dirty="0" smtClean="0"/>
          </a:p>
          <a:p>
            <a:r>
              <a:rPr lang="en-US" dirty="0" smtClean="0"/>
              <a:t>Contexts: Writer describes the contexts in which alternative positions may be valid or legitimate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Writer’s Position: Writer presents his/her position on the issue and presents the circumstances in which that opinion would be valid</a:t>
            </a:r>
          </a:p>
          <a:p>
            <a:endParaRPr lang="en-US" dirty="0" smtClean="0"/>
          </a:p>
          <a:p>
            <a:r>
              <a:rPr lang="en-US" dirty="0" smtClean="0"/>
              <a:t>Benefits to Opponent: Writer explains to opponents how they would benefit from adopting his/her position.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Toulmin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8080248" cy="449928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Stephen </a:t>
            </a:r>
            <a:r>
              <a:rPr lang="en-US" sz="3200" dirty="0" err="1" smtClean="0"/>
              <a:t>Toulmin</a:t>
            </a:r>
            <a:r>
              <a:rPr lang="en-US" sz="3200" dirty="0" smtClean="0"/>
              <a:t>, 1958</a:t>
            </a:r>
            <a:endParaRPr lang="en-US" sz="3200" i="1" dirty="0" smtClean="0"/>
          </a:p>
          <a:p>
            <a:r>
              <a:rPr lang="en-US" sz="3200" dirty="0" smtClean="0"/>
              <a:t>Favored because it acknowledges the complications of </a:t>
            </a:r>
            <a:r>
              <a:rPr lang="en-US" sz="3200" dirty="0" smtClean="0"/>
              <a:t>life.</a:t>
            </a:r>
            <a:endParaRPr lang="en-US" sz="2600" dirty="0" smtClean="0"/>
          </a:p>
          <a:p>
            <a:pPr lvl="1"/>
            <a:r>
              <a:rPr lang="en-US" sz="2600" dirty="0" smtClean="0"/>
              <a:t>Uses qualifying language: </a:t>
            </a:r>
          </a:p>
          <a:p>
            <a:pPr lvl="2"/>
            <a:r>
              <a:rPr lang="en-US" sz="2200" dirty="0" smtClean="0"/>
              <a:t>Sometimes</a:t>
            </a:r>
          </a:p>
          <a:p>
            <a:pPr lvl="2"/>
            <a:r>
              <a:rPr lang="en-US" sz="2200" dirty="0" smtClean="0"/>
              <a:t>Often</a:t>
            </a:r>
          </a:p>
          <a:p>
            <a:pPr lvl="2"/>
            <a:r>
              <a:rPr lang="en-US" sz="2200" dirty="0" smtClean="0"/>
              <a:t>Unless</a:t>
            </a:r>
          </a:p>
          <a:p>
            <a:pPr lvl="2"/>
            <a:r>
              <a:rPr lang="en-US" sz="2200" dirty="0" smtClean="0"/>
              <a:t>Almost 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Toulmin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Claim: </a:t>
            </a:r>
          </a:p>
          <a:p>
            <a:pPr lvl="1"/>
            <a:r>
              <a:rPr lang="en-US" sz="2400" dirty="0" smtClean="0"/>
              <a:t>Identify the Claim: is it controversial and debatable?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Look for Qualifiers: avoid absolute claims 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Find the Exceptions: acknowledge the counter-argument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Summarize the Claim! Qualifier, claim, exception. 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Toulmin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Analyzing the Reasons: </a:t>
            </a:r>
          </a:p>
          <a:p>
            <a:pPr lvl="1"/>
            <a:r>
              <a:rPr lang="en-US" sz="2600" dirty="0" smtClean="0"/>
              <a:t>List the Reasons </a:t>
            </a:r>
          </a:p>
          <a:p>
            <a:pPr lvl="2"/>
            <a:r>
              <a:rPr lang="en-US" sz="2200" dirty="0" smtClean="0"/>
              <a:t>How can they be organized? </a:t>
            </a:r>
          </a:p>
          <a:p>
            <a:pPr lvl="2"/>
            <a:r>
              <a:rPr lang="en-US" sz="2200" dirty="0" smtClean="0"/>
              <a:t>Qualified?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600" dirty="0" smtClean="0"/>
              <a:t>Examine the Reasons</a:t>
            </a:r>
          </a:p>
          <a:p>
            <a:pPr lvl="2"/>
            <a:r>
              <a:rPr lang="en-US" sz="2200" dirty="0" smtClean="0"/>
              <a:t>Are they </a:t>
            </a:r>
            <a:r>
              <a:rPr lang="en-US" sz="2200" i="1" dirty="0" smtClean="0"/>
              <a:t>good </a:t>
            </a:r>
            <a:r>
              <a:rPr lang="en-US" sz="2200" dirty="0" smtClean="0"/>
              <a:t>reasons?</a:t>
            </a:r>
          </a:p>
          <a:p>
            <a:pPr lvl="2"/>
            <a:r>
              <a:rPr lang="en-US" sz="2200" dirty="0" smtClean="0"/>
              <a:t>What are the values implied by your reasons?</a:t>
            </a:r>
          </a:p>
          <a:p>
            <a:pPr lvl="2"/>
            <a:r>
              <a:rPr lang="en-US" sz="2200" dirty="0" smtClean="0"/>
              <a:t>Are the reasons </a:t>
            </a:r>
            <a:r>
              <a:rPr lang="en-US" sz="2200" i="1" dirty="0" smtClean="0"/>
              <a:t>relevant </a:t>
            </a:r>
            <a:r>
              <a:rPr lang="en-US" sz="2200" dirty="0" smtClean="0"/>
              <a:t>to the thesis?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Toulmin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Warrants</a:t>
            </a:r>
            <a:r>
              <a:rPr lang="en-US" dirty="0" smtClean="0"/>
              <a:t>: </a:t>
            </a:r>
          </a:p>
          <a:p>
            <a:endParaRPr lang="en-US" dirty="0" smtClean="0"/>
          </a:p>
          <a:p>
            <a:pPr lvl="1"/>
            <a:r>
              <a:rPr lang="en-US" sz="2400" dirty="0" smtClean="0"/>
              <a:t>The logical and persuasive connection between a claim and the reasons and data supporting it.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Usually a general principle or value you share with your reader (the major premise of Syllogisms)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Toulmin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Analyzing the Evidence: </a:t>
            </a:r>
          </a:p>
          <a:p>
            <a:pPr lvl="1"/>
            <a:r>
              <a:rPr lang="en-US" sz="2400" dirty="0" smtClean="0"/>
              <a:t>List the Evidence: </a:t>
            </a:r>
          </a:p>
          <a:p>
            <a:pPr lvl="2"/>
            <a:r>
              <a:rPr lang="en-US" sz="2000" dirty="0" smtClean="0"/>
              <a:t>Anecdotes?</a:t>
            </a:r>
          </a:p>
          <a:p>
            <a:pPr lvl="2"/>
            <a:r>
              <a:rPr lang="en-US" sz="2000" dirty="0" smtClean="0"/>
              <a:t>Data?</a:t>
            </a:r>
          </a:p>
          <a:p>
            <a:pPr lvl="2"/>
            <a:r>
              <a:rPr lang="en-US" sz="2000" dirty="0" smtClean="0"/>
              <a:t>Case studies?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Examine the Evidence: </a:t>
            </a:r>
          </a:p>
          <a:p>
            <a:pPr lvl="2"/>
            <a:r>
              <a:rPr lang="en-US" sz="2000" dirty="0" smtClean="0"/>
              <a:t>Is it sufficient, credible and accurate?</a:t>
            </a:r>
          </a:p>
          <a:p>
            <a:pPr lvl="2"/>
            <a:r>
              <a:rPr lang="en-US" sz="2000" dirty="0" smtClean="0"/>
              <a:t>Is it relevant to the claim it supports? 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Toulmin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Noting Refutations:</a:t>
            </a:r>
          </a:p>
          <a:p>
            <a:pPr lvl="1"/>
            <a:r>
              <a:rPr lang="en-US" sz="2400" dirty="0" smtClean="0"/>
              <a:t>What are the alternative stances?</a:t>
            </a:r>
          </a:p>
          <a:p>
            <a:pPr lvl="2"/>
            <a:r>
              <a:rPr lang="en-US" sz="2000" dirty="0" smtClean="0"/>
              <a:t>Are you fairly addressing this stance? No Straw Men</a:t>
            </a:r>
            <a:r>
              <a:rPr lang="en-US" sz="2400" dirty="0" smtClean="0"/>
              <a:t>. </a:t>
            </a:r>
          </a:p>
          <a:p>
            <a:pPr lvl="2"/>
            <a:endParaRPr lang="en-US" sz="2400" dirty="0" smtClean="0"/>
          </a:p>
          <a:p>
            <a:pPr lvl="1"/>
            <a:r>
              <a:rPr lang="en-US" sz="2400" dirty="0" smtClean="0"/>
              <a:t>What is a strong rebuttal to that stance? 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Toulmin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Summarizing Your Analysis</a:t>
            </a:r>
          </a:p>
          <a:p>
            <a:pPr lvl="1"/>
            <a:endParaRPr lang="en-US" dirty="0" smtClean="0"/>
          </a:p>
          <a:p>
            <a:pPr lvl="1"/>
            <a:r>
              <a:rPr lang="en-US" sz="2400" dirty="0" smtClean="0"/>
              <a:t>What is the result of your argument? 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Summarizing in a paragraph or two will reinforce your stance and clearly draw together all elements of the argument 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31723" y="573339"/>
            <a:ext cx="7169822" cy="5416386"/>
          </a:xfrm>
        </p:spPr>
        <p:txBody>
          <a:bodyPr>
            <a:normAutofit/>
          </a:bodyPr>
          <a:lstStyle/>
          <a:p>
            <a:r>
              <a:rPr lang="en-US" b="1" dirty="0" smtClean="0"/>
              <a:t>Fallacies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sz="3600" dirty="0" smtClean="0"/>
              <a:t>Appeals to the Mind</a:t>
            </a:r>
            <a:br>
              <a:rPr lang="en-US" sz="3600" dirty="0" smtClean="0"/>
            </a:br>
            <a:r>
              <a:rPr lang="en-US" sz="3600" dirty="0" smtClean="0"/>
              <a:t>- Appeals to Emotion</a:t>
            </a:r>
            <a:br>
              <a:rPr lang="en-US" sz="3600" dirty="0" smtClean="0"/>
            </a:br>
            <a:r>
              <a:rPr lang="en-US" sz="3600" dirty="0" smtClean="0"/>
              <a:t>- Manipulating Content</a:t>
            </a:r>
            <a:br>
              <a:rPr lang="en-US" sz="3600" dirty="0" smtClean="0"/>
            </a:br>
            <a:r>
              <a:rPr lang="en-US" sz="3600" dirty="0" smtClean="0"/>
              <a:t>- Faulty Deductions</a:t>
            </a:r>
            <a:br>
              <a:rPr lang="en-US" sz="3600" dirty="0" smtClean="0"/>
            </a:br>
            <a:r>
              <a:rPr lang="en-US" sz="3600" dirty="0" smtClean="0"/>
              <a:t>- On the Attack </a:t>
            </a:r>
            <a:br>
              <a:rPr lang="en-US" sz="3600" dirty="0" smtClean="0"/>
            </a:br>
            <a:r>
              <a:rPr lang="en-US" sz="3600" dirty="0" smtClean="0"/>
              <a:t>- Cause &amp; Effect </a:t>
            </a:r>
            <a:br>
              <a:rPr lang="en-US" sz="3600" dirty="0" smtClean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92619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Appeals to the Mind: </a:t>
            </a:r>
            <a:br>
              <a:rPr lang="en-US" dirty="0" smtClean="0"/>
            </a:br>
            <a:r>
              <a:rPr lang="en-US" dirty="0" smtClean="0"/>
              <a:t>	Appeals to Authority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Claiming something is true because an “expert” says it is </a:t>
            </a:r>
          </a:p>
          <a:p>
            <a:endParaRPr lang="en-US" sz="3200" dirty="0"/>
          </a:p>
          <a:p>
            <a:r>
              <a:rPr lang="en-US" sz="3200" dirty="0"/>
              <a:t>Using evidence from an unnamed “expert” or group to claim something is true 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“They say once you get a cat, you’ll love them for life!” </a:t>
            </a:r>
          </a:p>
          <a:p>
            <a:pPr marL="68580" indent="0">
              <a:buNone/>
            </a:pPr>
            <a:endParaRPr lang="en-US" sz="3200" dirty="0"/>
          </a:p>
          <a:p>
            <a:r>
              <a:rPr lang="en-US" sz="3200" dirty="0"/>
              <a:t>“Hundreds of prestigious doctors agree ADHD is a made-up disorder.”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15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Appeals to the Mind: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Appeal to Common Practice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200" dirty="0" smtClean="0"/>
              <a:t>Claiming something </a:t>
            </a:r>
            <a:r>
              <a:rPr lang="en-US" sz="3200" dirty="0"/>
              <a:t>is true because it is commonly practiced.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3200" dirty="0"/>
              <a:t>“Social media must be good, because everyone uses it.”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85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Appeals to the Mind: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Appeal to Tradition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2800" dirty="0"/>
              <a:t>Claiming something is true because it has “always” been that way.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800" dirty="0"/>
              <a:t>“Women have traditionally played the homemaker, therefore that is their rightful place in a family”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725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Appeals to the Mind: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Appeal to Popular Belief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Claiming something is true because the majority of people believe it.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Beyoncé &amp; </a:t>
            </a:r>
            <a:r>
              <a:rPr lang="en-US" dirty="0" err="1" smtClean="0"/>
              <a:t>Solange</a:t>
            </a:r>
            <a:r>
              <a:rPr lang="en-US" dirty="0" smtClean="0"/>
              <a:t> must be in a feud because everyone is saying they are!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777" y="3959178"/>
            <a:ext cx="2380399" cy="230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38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70124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Pity – attempting to induce pity to sway </a:t>
            </a:r>
            <a:r>
              <a:rPr lang="en-US" dirty="0" smtClean="0"/>
              <a:t>opponents</a:t>
            </a:r>
          </a:p>
          <a:p>
            <a:endParaRPr lang="en-US" dirty="0"/>
          </a:p>
          <a:p>
            <a:r>
              <a:rPr lang="en-US" dirty="0"/>
              <a:t>Spite – Dismissing a claim by appealing to personal bias against the opposition </a:t>
            </a:r>
          </a:p>
          <a:p>
            <a:endParaRPr lang="en-US" dirty="0"/>
          </a:p>
          <a:p>
            <a:r>
              <a:rPr lang="en-US" dirty="0"/>
              <a:t>Fear – An argument made by increasing fear and prejudice towards the opposition</a:t>
            </a:r>
          </a:p>
          <a:p>
            <a:endParaRPr lang="en-US" dirty="0"/>
          </a:p>
          <a:p>
            <a:r>
              <a:rPr lang="en-US" dirty="0"/>
              <a:t>Nature – Making your claim seem more true by drawing comparisons to what is “natural”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Appeals to Emotions: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20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Manipulating Content: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Begging the Question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Making a claim while leaving out one or more major contributing factors that may affect the conclusion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“Labeling food with food warnings will encourage people to eat healthier”</a:t>
            </a:r>
          </a:p>
          <a:p>
            <a:r>
              <a:rPr lang="en-US" dirty="0" smtClean="0"/>
              <a:t>(People need to be able to understand labels; People need healthy food options)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82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Manipulating Content: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Red Herring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200" dirty="0"/>
              <a:t>Introducing irrelevant material to the argument to distract and lead towards a different conclusion.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“The senator doesn’t need to account for irregularities in his expense account. After all, there are other senators who have done worse things</a:t>
            </a:r>
            <a:r>
              <a:rPr lang="en-US" sz="3200" dirty="0" smtClean="0"/>
              <a:t>”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856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Manipulating Content: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Slippery Slope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Assuming a relatively small first step will inevitably lead to a chain of related, negative events.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“If we allow same sex marriage, people will eventually want to marry animals or inanimate objects.”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45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Faulty Deductions: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Anecdotal Evidence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Discounting Evidence arrived at by systematic search or testing in favor of a few first hand stories.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It’s okay to smoke – my grandfather did for 70 years, and lived to be 85!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304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Faulty Deductions: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Hasty Generalization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Drawing a conclusion from a tiny sample.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“The guy’s cologne on the train smelled awful. All cologne is awful!”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064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Faulty Deductions: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Sweeping Generalization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Applying a general rule too broadly.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“First Year Writing is a class for freshmen. Everyone enrolled in WRD104 must be an 18 or 19 year old freshman”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34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 The Attack: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Ad Hominem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Bypassing the argument by launching an irrelevant attack on the person, not the claim.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Of course she shouldn’t be reelected to office, she </a:t>
            </a:r>
            <a:r>
              <a:rPr lang="en-US" dirty="0" smtClean="0"/>
              <a:t>looked horrible at that last inaugural event!</a:t>
            </a:r>
            <a:r>
              <a:rPr lang="en-US" dirty="0"/>
              <a:t>”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70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 The Attack: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Straw Man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200" dirty="0"/>
              <a:t>Creating a distorted or simplified version of the opposition’s stance, and arguing against that.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/>
              <a:t>“You say Israel should stop building settlements on the West Bank? So you</a:t>
            </a:r>
            <a:r>
              <a:rPr lang="fr-FR" sz="3200" dirty="0"/>
              <a:t>’</a:t>
            </a:r>
            <a:r>
              <a:rPr lang="en-US" sz="3200" dirty="0"/>
              <a:t>re saying Israel doesn’t have the right to be a nation?”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581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7722" y="273050"/>
            <a:ext cx="8153400" cy="8699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Cause &amp; Effect: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Post Hoc Ergo Propter Hoc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Claiming that because one event followed another, it is also caused by it.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“Since Obama was elected, more people than ever are unemployed. Obama is bad for the economy”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52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7722" y="273050"/>
            <a:ext cx="8153400" cy="8699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Cause &amp; Effect: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Causal Fallacy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200" dirty="0"/>
              <a:t>Claiming two events that occur together must have a cause-and-effect relationship.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3200" dirty="0"/>
              <a:t>“Rap music is violent, and teens listen to rap music. Therefore, rap music must cause teens to be violent.”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44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7722" y="273050"/>
            <a:ext cx="8153400" cy="8699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Cause &amp; Effect: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Affirming the Consequent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200" dirty="0"/>
              <a:t>Assuming there’s only one explanation for the observations you’re making.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3200" dirty="0"/>
              <a:t>“A lot of people who use social media also have short attention spans. Social media must effect attention span.”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mtClean="0"/>
              <a:t>Definition: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9296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1806</TotalTime>
  <Words>1371</Words>
  <Application>Microsoft Office PowerPoint</Application>
  <PresentationFormat>On-screen Show (4:3)</PresentationFormat>
  <Paragraphs>203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Tw Cen MT</vt:lpstr>
      <vt:lpstr>Wingdings</vt:lpstr>
      <vt:lpstr>Wingdings 2</vt:lpstr>
      <vt:lpstr>Median</vt:lpstr>
      <vt:lpstr>Formal Logic</vt:lpstr>
      <vt:lpstr>Classical Oration</vt:lpstr>
      <vt:lpstr>Classical Oration</vt:lpstr>
      <vt:lpstr>Classical Oration </vt:lpstr>
      <vt:lpstr>Classical Oration</vt:lpstr>
      <vt:lpstr>The Rogerian Method</vt:lpstr>
      <vt:lpstr>The Rogerian Method</vt:lpstr>
      <vt:lpstr>The Rogerian Method</vt:lpstr>
      <vt:lpstr>The Toulmin Method</vt:lpstr>
      <vt:lpstr>The Toulmin Method</vt:lpstr>
      <vt:lpstr>The Toulmin Method</vt:lpstr>
      <vt:lpstr>The Toulmin Method</vt:lpstr>
      <vt:lpstr>The Toulmin Method</vt:lpstr>
      <vt:lpstr>The Toulmin Method</vt:lpstr>
      <vt:lpstr>The Toulmin Method</vt:lpstr>
      <vt:lpstr>Fallacies:  - Appeals to the Mind - Appeals to Emotion - Manipulating Content - Faulty Deductions - On the Attack  - Cause &amp; Effect  </vt:lpstr>
      <vt:lpstr>Appeals to the Mind:   Appeals to Authority</vt:lpstr>
      <vt:lpstr>Appeals to the Mind:   Appeal to Common Practice</vt:lpstr>
      <vt:lpstr>Appeals to the Mind:   Appeal to Tradition</vt:lpstr>
      <vt:lpstr>Appeals to the Mind:   Appeal to Popular Belief</vt:lpstr>
      <vt:lpstr>Appeals to Emotions:</vt:lpstr>
      <vt:lpstr>Manipulating Content:  Begging the Question</vt:lpstr>
      <vt:lpstr>Manipulating Content:   Red Herring </vt:lpstr>
      <vt:lpstr>Manipulating Content:   Slippery Slope </vt:lpstr>
      <vt:lpstr>Faulty Deductions:   Anecdotal Evidence</vt:lpstr>
      <vt:lpstr>Faulty Deductions:   Hasty Generalization </vt:lpstr>
      <vt:lpstr>Faulty Deductions:   Sweeping Generalization</vt:lpstr>
      <vt:lpstr>On The Attack:   Ad Hominem </vt:lpstr>
      <vt:lpstr>On The Attack:   Straw Man </vt:lpstr>
      <vt:lpstr>Cause &amp; Effect:  Post Hoc Ergo Propter Hoc </vt:lpstr>
      <vt:lpstr>Cause &amp; Effect:  Causal Fallacy</vt:lpstr>
      <vt:lpstr>Cause &amp; Effect:  Affirming the Consequent </vt:lpstr>
    </vt:vector>
  </TitlesOfParts>
  <Company>depaul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of Argumentation</dc:title>
  <dc:creator>Katherine Flom</dc:creator>
  <cp:lastModifiedBy>Janel N Spencer-Levy</cp:lastModifiedBy>
  <cp:revision>20</cp:revision>
  <dcterms:created xsi:type="dcterms:W3CDTF">2012-10-17T01:21:59Z</dcterms:created>
  <dcterms:modified xsi:type="dcterms:W3CDTF">2019-11-14T18:55:53Z</dcterms:modified>
</cp:coreProperties>
</file>