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>
        <a:uFillTx/>
      </a:defRPr>
    </a:defPPr>
    <a:lvl1pPr marL="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/>
          </p:cNvSpPr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>
                <a:uFillTx/>
              </a:defRPr>
            </a:lvl1pPr>
          </a:lstStyle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  <a:uFillTx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>
                <a:uFillTx/>
              </a:rPr>
              <a:t>Click to edit Master subtitle style</a:t>
            </a:r>
            <a:endParaRPr kumimoji="0" lang="en-US">
              <a:uFillTx/>
            </a:endParaRP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  <a:uFillTx/>
              </a:defRPr>
            </a:lvl1pPr>
          </a:lstStyle>
          <a:p>
            <a:fld id="{CD860980-516D-7F4C-97AC-D2BC214F992A}" type="datetimeFigureOut">
              <a:rPr lang="en-US" smtClean="0">
                <a:uFillTx/>
              </a:rPr>
              <a:pPr/>
              <a:t>11/14/2019</a:t>
            </a:fld>
            <a:endParaRPr lang="en-US">
              <a:uFillTx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uFillTx/>
              </a:defRPr>
            </a:lvl1pPr>
          </a:lstStyle>
          <a:p>
            <a:endParaRPr lang="en-US">
              <a:uFillTx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uFillTx/>
              </a:defRPr>
            </a:lvl1pPr>
          </a:lstStyle>
          <a:p>
            <a:fld id="{0030C900-9A45-7549-80CC-42D0AA4D02B7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0980-516D-7F4C-97AC-D2BC214F992A}" type="datetimeFigureOut">
              <a:rPr lang="en-US" smtClean="0">
                <a:uFillTx/>
              </a:rPr>
              <a:pPr/>
              <a:t>11/14/2019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uFillTx/>
              </a:defRPr>
            </a:lvl1pPr>
          </a:lstStyle>
          <a:p>
            <a:fld id="{0030C900-9A45-7549-80CC-42D0AA4D02B7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>
                <a:uFillTx/>
              </a:rPr>
              <a:t>Click to edit Master text styles</a:t>
            </a:r>
          </a:p>
          <a:p>
            <a:pPr lvl="1" eaLnBrk="1" latinLnBrk="0" hangingPunct="1"/>
            <a:r>
              <a:rPr lang="en-US" smtClean="0">
                <a:uFillTx/>
              </a:rPr>
              <a:t>Second level</a:t>
            </a:r>
          </a:p>
          <a:p>
            <a:pPr lvl="2" eaLnBrk="1" latinLnBrk="0" hangingPunct="1"/>
            <a:r>
              <a:rPr lang="en-US" smtClean="0">
                <a:uFillTx/>
              </a:rPr>
              <a:t>Third level</a:t>
            </a:r>
          </a:p>
          <a:p>
            <a:pPr lvl="3" eaLnBrk="1" latinLnBrk="0" hangingPunct="1"/>
            <a:r>
              <a:rPr lang="en-US" smtClean="0">
                <a:uFillTx/>
              </a:rPr>
              <a:t>Fourth level</a:t>
            </a:r>
          </a:p>
          <a:p>
            <a:pPr lvl="4" eaLnBrk="1" latinLnBrk="0" hangingPunct="1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  <a:uFillTx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</a:lstStyle>
          <a:p>
            <a:pPr lvl="0" eaLnBrk="1" latinLnBrk="0" hangingPunct="1"/>
            <a:r>
              <a:rPr kumimoji="0" lang="en-US" smtClean="0">
                <a:uFillTx/>
              </a:rPr>
              <a:t>Click to edit Master text styles</a:t>
            </a:r>
          </a:p>
        </p:txBody>
      </p:sp>
      <p:sp>
        <p:nvSpPr>
          <p:cNvPr id="7" name="Rectangle 6"/>
          <p:cNvSpPr>
            <a:spLocks/>
          </p:cNvSpPr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  <a:uFillTx/>
              </a:defRPr>
            </a:lvl1pPr>
          </a:lstStyle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0980-516D-7F4C-97AC-D2BC214F992A}" type="datetimeFigureOut">
              <a:rPr lang="en-US" smtClean="0">
                <a:uFillTx/>
              </a:rPr>
              <a:pPr/>
              <a:t>11/14/2019</a:t>
            </a:fld>
            <a:endParaRPr lang="en-US">
              <a:uFillTx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  <a:uFillTx/>
              </a:defRPr>
            </a:lvl1pPr>
          </a:lstStyle>
          <a:p>
            <a:fld id="{0030C900-9A45-7549-80CC-42D0AA4D02B7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>
                <a:uFillTx/>
              </a:rPr>
              <a:t>Click to edit Master text styles</a:t>
            </a:r>
          </a:p>
          <a:p>
            <a:pPr lvl="1" eaLnBrk="1" latinLnBrk="0" hangingPunct="1"/>
            <a:r>
              <a:rPr lang="en-US" smtClean="0">
                <a:uFillTx/>
              </a:rPr>
              <a:t>Second level</a:t>
            </a:r>
          </a:p>
          <a:p>
            <a:pPr lvl="2" eaLnBrk="1" latinLnBrk="0" hangingPunct="1"/>
            <a:r>
              <a:rPr lang="en-US" smtClean="0">
                <a:uFillTx/>
              </a:rPr>
              <a:t>Third level</a:t>
            </a:r>
          </a:p>
          <a:p>
            <a:pPr lvl="3" eaLnBrk="1" latinLnBrk="0" hangingPunct="1"/>
            <a:r>
              <a:rPr lang="en-US" smtClean="0">
                <a:uFillTx/>
              </a:rPr>
              <a:t>Fourth level</a:t>
            </a:r>
          </a:p>
          <a:p>
            <a:pPr lvl="4" eaLnBrk="1" latinLnBrk="0" hangingPunct="1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>
                <a:uFillTx/>
              </a:rPr>
              <a:t>Click to edit Master text styles</a:t>
            </a:r>
          </a:p>
          <a:p>
            <a:pPr lvl="1" eaLnBrk="1" latinLnBrk="0" hangingPunct="1"/>
            <a:r>
              <a:rPr lang="en-US" smtClean="0">
                <a:uFillTx/>
              </a:rPr>
              <a:t>Second level</a:t>
            </a:r>
          </a:p>
          <a:p>
            <a:pPr lvl="2" eaLnBrk="1" latinLnBrk="0" hangingPunct="1"/>
            <a:r>
              <a:rPr lang="en-US" smtClean="0">
                <a:uFillTx/>
              </a:rPr>
              <a:t>Third level</a:t>
            </a:r>
          </a:p>
          <a:p>
            <a:pPr lvl="3" eaLnBrk="1" latinLnBrk="0" hangingPunct="1"/>
            <a:r>
              <a:rPr lang="en-US" smtClean="0">
                <a:uFillTx/>
              </a:rPr>
              <a:t>Fourth level</a:t>
            </a:r>
          </a:p>
          <a:p>
            <a:pPr lvl="4" eaLnBrk="1" latinLnBrk="0" hangingPunct="1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D860980-516D-7F4C-97AC-D2BC214F992A}" type="datetimeFigureOut">
              <a:rPr lang="en-US" smtClean="0">
                <a:uFillTx/>
              </a:rPr>
              <a:pPr/>
              <a:t>11/14/2019</a:t>
            </a:fld>
            <a:endParaRPr lang="en-US">
              <a:uFillTx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030C900-9A45-7549-80CC-42D0AA4D02B7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>
                <a:uFillTx/>
              </a:defRPr>
            </a:lvl1pPr>
          </a:lstStyle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>
                <a:uFillTx/>
              </a:rPr>
              <a:t>Click to edit Master text styles</a:t>
            </a:r>
          </a:p>
          <a:p>
            <a:pPr lvl="1" eaLnBrk="1" latinLnBrk="0" hangingPunct="1"/>
            <a:r>
              <a:rPr lang="en-US" smtClean="0">
                <a:uFillTx/>
              </a:rPr>
              <a:t>Second level</a:t>
            </a:r>
          </a:p>
          <a:p>
            <a:pPr lvl="2" eaLnBrk="1" latinLnBrk="0" hangingPunct="1"/>
            <a:r>
              <a:rPr lang="en-US" smtClean="0">
                <a:uFillTx/>
              </a:rPr>
              <a:t>Third level</a:t>
            </a:r>
          </a:p>
          <a:p>
            <a:pPr lvl="3" eaLnBrk="1" latinLnBrk="0" hangingPunct="1"/>
            <a:r>
              <a:rPr lang="en-US" smtClean="0">
                <a:uFillTx/>
              </a:rPr>
              <a:t>Fourth level</a:t>
            </a:r>
          </a:p>
          <a:p>
            <a:pPr lvl="4" eaLnBrk="1" latinLnBrk="0" hangingPunct="1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>
                <a:uFillTx/>
              </a:rPr>
              <a:t>Click to edit Master text styles</a:t>
            </a:r>
          </a:p>
          <a:p>
            <a:pPr lvl="1" eaLnBrk="1" latinLnBrk="0" hangingPunct="1"/>
            <a:r>
              <a:rPr lang="en-US" smtClean="0">
                <a:uFillTx/>
              </a:rPr>
              <a:t>Second level</a:t>
            </a:r>
          </a:p>
          <a:p>
            <a:pPr lvl="2" eaLnBrk="1" latinLnBrk="0" hangingPunct="1"/>
            <a:r>
              <a:rPr lang="en-US" smtClean="0">
                <a:uFillTx/>
              </a:rPr>
              <a:t>Third level</a:t>
            </a:r>
          </a:p>
          <a:p>
            <a:pPr lvl="3" eaLnBrk="1" latinLnBrk="0" hangingPunct="1"/>
            <a:r>
              <a:rPr lang="en-US" smtClean="0">
                <a:uFillTx/>
              </a:rPr>
              <a:t>Fourth level</a:t>
            </a:r>
          </a:p>
          <a:p>
            <a:pPr lvl="4" eaLnBrk="1" latinLnBrk="0" hangingPunct="1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D860980-516D-7F4C-97AC-D2BC214F992A}" type="datetimeFigureOut">
              <a:rPr lang="en-US" smtClean="0">
                <a:uFillTx/>
              </a:rPr>
              <a:pPr/>
              <a:t>11/14/2019</a:t>
            </a:fld>
            <a:endParaRPr lang="en-US">
              <a:uFillTx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030C900-9A45-7549-80CC-42D0AA4D02B7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uFillTx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  <a:uFillTx/>
              </a:defRPr>
            </a:lvl1pPr>
          </a:lstStyle>
          <a:p>
            <a:pPr lvl="0" eaLnBrk="1" latinLnBrk="0" hangingPunct="1"/>
            <a:r>
              <a:rPr kumimoji="0" lang="en-US" smtClean="0">
                <a:uFillTx/>
              </a:rPr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  <a:uFillTx/>
              </a:defRPr>
            </a:lvl1pPr>
          </a:lstStyle>
          <a:p>
            <a:pPr lvl="0" eaLnBrk="1" latinLnBrk="0" hangingPunct="1"/>
            <a:r>
              <a:rPr kumimoji="0" lang="en-US" smtClean="0">
                <a:uFillTx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0980-516D-7F4C-97AC-D2BC214F992A}" type="datetimeFigureOut">
              <a:rPr lang="en-US" smtClean="0">
                <a:uFillTx/>
              </a:rPr>
              <a:pPr/>
              <a:t>11/14/2019</a:t>
            </a:fld>
            <a:endParaRPr lang="en-US"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uFillTx/>
              </a:defRPr>
            </a:lvl1pPr>
          </a:lstStyle>
          <a:p>
            <a:fld id="{0030C900-9A45-7549-80CC-42D0AA4D02B7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0980-516D-7F4C-97AC-D2BC214F992A}" type="datetimeFigureOut">
              <a:rPr lang="en-US" smtClean="0">
                <a:uFillTx/>
              </a:rPr>
              <a:pPr/>
              <a:t>11/14/2019</a:t>
            </a:fld>
            <a:endParaRPr lang="en-US">
              <a:uFillTx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uFillTx/>
              </a:defRPr>
            </a:lvl1pPr>
          </a:lstStyle>
          <a:p>
            <a:fld id="{0030C900-9A45-7549-80CC-42D0AA4D02B7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>
                <a:uFillTx/>
              </a:defRPr>
            </a:lvl1pPr>
          </a:lstStyle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0980-516D-7F4C-97AC-D2BC214F992A}" type="datetimeFigureOut">
              <a:rPr lang="en-US" smtClean="0">
                <a:uFillTx/>
              </a:rPr>
              <a:pPr/>
              <a:t>11/14/2019</a:t>
            </a:fld>
            <a:endParaRPr lang="en-US">
              <a:uFillTx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uFillTx/>
              </a:defRPr>
            </a:lvl1pPr>
          </a:lstStyle>
          <a:p>
            <a:fld id="{0030C900-9A45-7549-80CC-42D0AA4D02B7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>
                <a:uFillTx/>
              </a:defRPr>
            </a:lvl1pPr>
            <a:lvl2pPr>
              <a:buNone/>
              <a:defRPr sz="1200">
                <a:uFillTx/>
              </a:defRPr>
            </a:lvl2pPr>
            <a:lvl3pPr>
              <a:buNone/>
              <a:defRPr sz="1000">
                <a:uFillTx/>
              </a:defRPr>
            </a:lvl3pPr>
            <a:lvl4pPr>
              <a:buNone/>
              <a:defRPr sz="900">
                <a:uFillTx/>
              </a:defRPr>
            </a:lvl4pPr>
            <a:lvl5pPr>
              <a:buNone/>
              <a:defRPr sz="900">
                <a:uFillTx/>
              </a:defRPr>
            </a:lvl5pPr>
          </a:lstStyle>
          <a:p>
            <a:pPr lvl="0" eaLnBrk="1" latinLnBrk="0" hangingPunct="1"/>
            <a:r>
              <a:rPr kumimoji="0" lang="en-US" smtClean="0">
                <a:uFillTx/>
              </a:rPr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>
                <a:uFillTx/>
              </a:rPr>
              <a:t>Click to edit Master text styles</a:t>
            </a:r>
          </a:p>
          <a:p>
            <a:pPr lvl="1" eaLnBrk="1" latinLnBrk="0" hangingPunct="1"/>
            <a:r>
              <a:rPr lang="en-US" smtClean="0">
                <a:uFillTx/>
              </a:rPr>
              <a:t>Second level</a:t>
            </a:r>
          </a:p>
          <a:p>
            <a:pPr lvl="2" eaLnBrk="1" latinLnBrk="0" hangingPunct="1"/>
            <a:r>
              <a:rPr lang="en-US" smtClean="0">
                <a:uFillTx/>
              </a:rPr>
              <a:t>Third level</a:t>
            </a:r>
          </a:p>
          <a:p>
            <a:pPr lvl="3" eaLnBrk="1" latinLnBrk="0" hangingPunct="1"/>
            <a:r>
              <a:rPr lang="en-US" smtClean="0">
                <a:uFillTx/>
              </a:rPr>
              <a:t>Fourth level</a:t>
            </a:r>
          </a:p>
          <a:p>
            <a:pPr lvl="4" eaLnBrk="1" latinLnBrk="0" hangingPunct="1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>
                <a:uFillTx/>
              </a:defRPr>
            </a:lvl1pPr>
            <a:lvl2pPr>
              <a:buFontTx/>
              <a:buNone/>
              <a:defRPr sz="1200">
                <a:uFillTx/>
              </a:defRPr>
            </a:lvl2pPr>
            <a:lvl3pPr>
              <a:buFontTx/>
              <a:buNone/>
              <a:defRPr sz="1000">
                <a:uFillTx/>
              </a:defRPr>
            </a:lvl3pPr>
            <a:lvl4pPr>
              <a:buFontTx/>
              <a:buNone/>
              <a:defRPr sz="900">
                <a:uFillTx/>
              </a:defRPr>
            </a:lvl4pPr>
            <a:lvl5pPr>
              <a:buFontTx/>
              <a:buNone/>
              <a:defRPr sz="900">
                <a:uFillTx/>
              </a:defRPr>
            </a:lvl5pPr>
          </a:lstStyle>
          <a:p>
            <a:pPr lvl="0" eaLnBrk="1" latinLnBrk="0" hangingPunct="1"/>
            <a:r>
              <a:rPr kumimoji="0" lang="en-US" smtClean="0">
                <a:uFillTx/>
              </a:rPr>
              <a:t>Click to edit Master text styles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  <a:uFillTx/>
              </a:defRPr>
            </a:lvl1pPr>
          </a:lstStyle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id="11" name="Rectangle 10"/>
          <p:cNvSpPr>
            <a:spLocks/>
          </p:cNvSpPr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D860980-516D-7F4C-97AC-D2BC214F992A}" type="datetimeFigureOut">
              <a:rPr lang="en-US" smtClean="0">
                <a:uFillTx/>
              </a:rPr>
              <a:pPr/>
              <a:t>11/14/2019</a:t>
            </a:fld>
            <a:endParaRPr lang="en-US">
              <a:uFillTx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>
                <a:uFillTx/>
              </a:defRPr>
            </a:lvl1pPr>
          </a:lstStyle>
          <a:p>
            <a:fld id="{0030C900-9A45-7549-80CC-42D0AA4D02B7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>
              <a:uFillTx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>
                <a:uFillTx/>
              </a:defRPr>
            </a:lvl1pPr>
          </a:lstStyle>
          <a:p>
            <a:r>
              <a:rPr kumimoji="0" lang="en-US" smtClean="0">
                <a:uFillTx/>
              </a:rPr>
              <a:t>Click icon to add picture</a:t>
            </a:r>
            <a:endParaRPr kumimoji="0" lang="en-US" dirty="0">
              <a:uFillTx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>
                <a:uFillTx/>
              </a:rPr>
              <a:t>Click to edit Master text styles</a:t>
            </a:r>
          </a:p>
          <a:p>
            <a:pPr lvl="1" eaLnBrk="1" latinLnBrk="0" hangingPunct="1"/>
            <a:r>
              <a:rPr lang="en-US" smtClean="0">
                <a:uFillTx/>
              </a:rPr>
              <a:t>Second level</a:t>
            </a:r>
          </a:p>
          <a:p>
            <a:pPr lvl="2" eaLnBrk="1" latinLnBrk="0" hangingPunct="1"/>
            <a:r>
              <a:rPr lang="en-US" smtClean="0">
                <a:uFillTx/>
              </a:rPr>
              <a:t>Third level</a:t>
            </a:r>
          </a:p>
          <a:p>
            <a:pPr lvl="3" eaLnBrk="1" latinLnBrk="0" hangingPunct="1"/>
            <a:r>
              <a:rPr lang="en-US" smtClean="0">
                <a:uFillTx/>
              </a:rPr>
              <a:t>Fourth level</a:t>
            </a:r>
          </a:p>
          <a:p>
            <a:pPr lvl="4" eaLnBrk="1" latinLnBrk="0" hangingPunct="1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0980-516D-7F4C-97AC-D2BC214F992A}" type="datetimeFigureOut">
              <a:rPr lang="en-US" smtClean="0">
                <a:uFillTx/>
              </a:rPr>
              <a:pPr/>
              <a:t>11/14/2019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0C900-9A45-7549-80CC-42D0AA4D02B7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>
                <a:uFillTx/>
              </a:rPr>
              <a:t>Click to edit Master text styles</a:t>
            </a:r>
          </a:p>
          <a:p>
            <a:pPr lvl="1" eaLnBrk="1" latinLnBrk="0" hangingPunct="1"/>
            <a:r>
              <a:rPr lang="en-US" smtClean="0">
                <a:uFillTx/>
              </a:rPr>
              <a:t>Second level</a:t>
            </a:r>
          </a:p>
          <a:p>
            <a:pPr lvl="2" eaLnBrk="1" latinLnBrk="0" hangingPunct="1"/>
            <a:r>
              <a:rPr lang="en-US" smtClean="0">
                <a:uFillTx/>
              </a:rPr>
              <a:t>Third level</a:t>
            </a:r>
          </a:p>
          <a:p>
            <a:pPr lvl="3" eaLnBrk="1" latinLnBrk="0" hangingPunct="1"/>
            <a:r>
              <a:rPr lang="en-US" smtClean="0">
                <a:uFillTx/>
              </a:rPr>
              <a:t>Fourth level</a:t>
            </a:r>
          </a:p>
          <a:p>
            <a:pPr lvl="4" eaLnBrk="1" latinLnBrk="0" hangingPunct="1"/>
            <a:r>
              <a:rPr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D860980-516D-7F4C-97AC-D2BC214F992A}" type="datetimeFigureOut">
              <a:rPr lang="en-US" smtClean="0">
                <a:uFillTx/>
              </a:rPr>
              <a:pPr/>
              <a:t>11/14/2019</a:t>
            </a:fld>
            <a:endParaRPr lang="en-US"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7" name="Rectangle 6"/>
          <p:cNvSpPr>
            <a:spLocks/>
          </p:cNvSpPr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030C900-9A45-7549-80CC-42D0AA4D02B7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>
                <a:uFillTx/>
              </a:rPr>
              <a:t>Click to edit Master title style</a:t>
            </a:r>
            <a:endParaRPr kumimoji="0" lang="en-US">
              <a:uFillTx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>
                <a:uFillTx/>
              </a:rPr>
              <a:t>Click to edit Master text styles</a:t>
            </a:r>
          </a:p>
          <a:p>
            <a:pPr lvl="1" eaLnBrk="1" latinLnBrk="0" hangingPunct="1"/>
            <a:r>
              <a:rPr kumimoji="0" lang="en-US" smtClean="0">
                <a:uFillTx/>
              </a:rPr>
              <a:t>Second level</a:t>
            </a:r>
          </a:p>
          <a:p>
            <a:pPr lvl="2" eaLnBrk="1" latinLnBrk="0" hangingPunct="1"/>
            <a:r>
              <a:rPr kumimoji="0" lang="en-US" smtClean="0">
                <a:uFillTx/>
              </a:rPr>
              <a:t>Third level</a:t>
            </a:r>
          </a:p>
          <a:p>
            <a:pPr lvl="3" eaLnBrk="1" latinLnBrk="0" hangingPunct="1"/>
            <a:r>
              <a:rPr kumimoji="0" lang="en-US" smtClean="0">
                <a:uFillTx/>
              </a:rPr>
              <a:t>Fourth level</a:t>
            </a:r>
          </a:p>
          <a:p>
            <a:pPr lvl="4" eaLnBrk="1" latinLnBrk="0" hangingPunct="1"/>
            <a:r>
              <a:rPr kumimoji="0" lang="en-US" smtClean="0">
                <a:uFillTx/>
              </a:rPr>
              <a:t>Fifth level</a:t>
            </a:r>
            <a:endParaRPr kumimoji="0" lang="en-US">
              <a:uFillTx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uFillTx/>
              </a:defRPr>
            </a:lvl1pPr>
          </a:lstStyle>
          <a:p>
            <a:fld id="{CD860980-516D-7F4C-97AC-D2BC214F992A}" type="datetimeFigureOut">
              <a:rPr lang="en-US" smtClean="0">
                <a:uFillTx/>
              </a:rPr>
              <a:pPr/>
              <a:t>11/14/2019</a:t>
            </a:fld>
            <a:endParaRPr lang="en-US">
              <a:uFillTx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uFillTx/>
              </a:defRPr>
            </a:lvl1pPr>
          </a:lstStyle>
          <a:p>
            <a:endParaRPr lang="en-US">
              <a:uFillTx/>
            </a:endParaRPr>
          </a:p>
        </p:txBody>
      </p:sp>
      <p:sp>
        <p:nvSpPr>
          <p:cNvPr id="7" name="Rectangle 6"/>
          <p:cNvSpPr>
            <a:spLocks/>
          </p:cNvSpPr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uFillTx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uFillTx/>
              </a:defRPr>
            </a:lvl1pPr>
          </a:lstStyle>
          <a:p>
            <a:fld id="{0030C900-9A45-7549-80CC-42D0AA4D02B7}" type="slidenum">
              <a:rPr lang="en-US" smtClean="0">
                <a:uFillTx/>
              </a:rPr>
              <a:pPr/>
              <a:t>‹#›</a:t>
            </a:fld>
            <a:endParaRPr lang="en-US"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uFillTx/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uFillTx/>
              </a:rPr>
              <a:t>Ethos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uFillTx/>
              </a:rPr>
              <a:t>Appeals through Credibility &amp; Authority</a:t>
            </a:r>
          </a:p>
          <a:p>
            <a:pPr lvl="1"/>
            <a:r>
              <a:rPr lang="en-US" dirty="0" smtClean="0">
                <a:uFillTx/>
              </a:rPr>
              <a:t>What makes </a:t>
            </a:r>
            <a:r>
              <a:rPr lang="en-US" i="1" dirty="0" smtClean="0">
                <a:uFillTx/>
              </a:rPr>
              <a:t>you </a:t>
            </a:r>
            <a:r>
              <a:rPr lang="en-US" dirty="0" smtClean="0">
                <a:uFillTx/>
              </a:rPr>
              <a:t>qualified to persuade &amp; propose action</a:t>
            </a:r>
            <a:r>
              <a:rPr lang="en-US" dirty="0" smtClean="0">
                <a:uFillTx/>
              </a:rPr>
              <a:t>?</a:t>
            </a:r>
            <a:endParaRPr lang="en-US" dirty="0" smtClean="0">
              <a:uFillTx/>
            </a:endParaRPr>
          </a:p>
          <a:p>
            <a:pPr lvl="1"/>
            <a:r>
              <a:rPr lang="en-US" dirty="0" smtClean="0">
                <a:uFillTx/>
              </a:rPr>
              <a:t>What makes </a:t>
            </a:r>
            <a:r>
              <a:rPr lang="en-US" i="1" dirty="0" smtClean="0">
                <a:uFillTx/>
              </a:rPr>
              <a:t>your sources </a:t>
            </a:r>
            <a:r>
              <a:rPr lang="en-US" dirty="0" smtClean="0">
                <a:uFillTx/>
              </a:rPr>
              <a:t>qualified to uphold your claims?</a:t>
            </a:r>
          </a:p>
          <a:p>
            <a:r>
              <a:rPr lang="en-US" dirty="0" smtClean="0">
                <a:uFillTx/>
              </a:rPr>
              <a:t>How are you establishing your own ethos?</a:t>
            </a:r>
          </a:p>
          <a:p>
            <a:r>
              <a:rPr lang="en-US" dirty="0" smtClean="0">
                <a:uFillTx/>
              </a:rPr>
              <a:t>How are you identifying your sources’ ethos?</a:t>
            </a:r>
            <a:endParaRPr lang="en-US" dirty="0">
              <a:uFillTx/>
            </a:endParaRPr>
          </a:p>
          <a:p>
            <a:endParaRPr lang="en-US" dirty="0" smtClean="0">
              <a:uFillTx/>
            </a:endParaRPr>
          </a:p>
          <a:p>
            <a:endParaRPr lang="en-US" dirty="0">
              <a:uFillTx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uFillTx/>
              </a:rPr>
              <a:t>Pathos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7" y="1914067"/>
            <a:ext cx="7990313" cy="447212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uFillTx/>
              </a:rPr>
              <a:t>Appeals through Emotion</a:t>
            </a:r>
          </a:p>
          <a:p>
            <a:pPr lvl="1"/>
            <a:r>
              <a:rPr lang="en-US" dirty="0" smtClean="0">
                <a:uFillTx/>
              </a:rPr>
              <a:t>What values, beliefs, and emotions relevant to your claims will your audience respond to?</a:t>
            </a:r>
          </a:p>
          <a:p>
            <a:endParaRPr lang="en-US" dirty="0" smtClean="0">
              <a:uFillTx/>
            </a:endParaRPr>
          </a:p>
          <a:p>
            <a:r>
              <a:rPr lang="en-US" dirty="0" smtClean="0">
                <a:uFillTx/>
              </a:rPr>
              <a:t>What appeal to emotion might be beneficial? How will you represent this?</a:t>
            </a:r>
          </a:p>
          <a:p>
            <a:pPr lvl="1"/>
            <a:r>
              <a:rPr lang="en-US" dirty="0" smtClean="0">
                <a:uFillTx/>
              </a:rPr>
              <a:t>Narrative</a:t>
            </a:r>
          </a:p>
          <a:p>
            <a:pPr lvl="1"/>
            <a:r>
              <a:rPr lang="en-US" dirty="0" smtClean="0">
                <a:uFillTx/>
              </a:rPr>
              <a:t>Anecdote</a:t>
            </a:r>
          </a:p>
          <a:p>
            <a:pPr lvl="1"/>
            <a:r>
              <a:rPr lang="en-US" dirty="0" smtClean="0">
                <a:uFillTx/>
              </a:rPr>
              <a:t>Visuals - Presentation</a:t>
            </a:r>
            <a:endParaRPr lang="en-US" dirty="0" smtClean="0">
              <a:uFillTx/>
            </a:endParaRPr>
          </a:p>
          <a:p>
            <a:pPr lvl="1"/>
            <a:r>
              <a:rPr lang="en-US" dirty="0" smtClean="0">
                <a:uFillTx/>
              </a:rPr>
              <a:t>Other possibilities?</a:t>
            </a:r>
            <a:endParaRPr lang="en-US" dirty="0">
              <a:uFillTx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uFillTx/>
              </a:rPr>
              <a:t>Logos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39775" y="1753072"/>
            <a:ext cx="7662864" cy="381526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uFillTx/>
              </a:rPr>
              <a:t>Appeals through Evidence &amp; Logic</a:t>
            </a:r>
          </a:p>
          <a:p>
            <a:pPr lvl="1"/>
            <a:endParaRPr lang="en-US" dirty="0" smtClean="0">
              <a:uFillTx/>
            </a:endParaRPr>
          </a:p>
          <a:p>
            <a:pPr lvl="1"/>
            <a:r>
              <a:rPr lang="en-US" dirty="0" smtClean="0">
                <a:uFillTx/>
              </a:rPr>
              <a:t>Credible, relevant evidence to support your claims</a:t>
            </a:r>
          </a:p>
          <a:p>
            <a:pPr lvl="1"/>
            <a:endParaRPr lang="en-US" dirty="0" smtClean="0">
              <a:uFillTx/>
            </a:endParaRPr>
          </a:p>
          <a:p>
            <a:pPr lvl="1"/>
            <a:r>
              <a:rPr lang="en-US" dirty="0" smtClean="0">
                <a:uFillTx/>
              </a:rPr>
              <a:t>Thorough &amp; logically developed claims </a:t>
            </a:r>
          </a:p>
          <a:p>
            <a:endParaRPr lang="en-US" dirty="0" smtClean="0">
              <a:uFillTx/>
            </a:endParaRPr>
          </a:p>
          <a:p>
            <a:r>
              <a:rPr lang="en-US" dirty="0" smtClean="0">
                <a:uFillTx/>
              </a:rPr>
              <a:t>Identify the specific types of evidence you plan to use</a:t>
            </a:r>
          </a:p>
          <a:p>
            <a:r>
              <a:rPr lang="en-US" dirty="0" smtClean="0">
                <a:uFillTx/>
              </a:rPr>
              <a:t>Why do you </a:t>
            </a:r>
            <a:r>
              <a:rPr lang="en-US" dirty="0" smtClean="0">
                <a:uFillTx/>
              </a:rPr>
              <a:t>believe your POV </a:t>
            </a:r>
            <a:r>
              <a:rPr lang="en-US" dirty="0" smtClean="0">
                <a:uFillTx/>
              </a:rPr>
              <a:t>is logical?</a:t>
            </a:r>
            <a:endParaRPr lang="en-US" dirty="0" smtClean="0">
              <a:uFillTx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uFillTx/>
              </a:rPr>
              <a:t>Style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uFillTx/>
              </a:rPr>
              <a:t>Appeals through Language</a:t>
            </a:r>
          </a:p>
          <a:p>
            <a:pPr lvl="1"/>
            <a:endParaRPr lang="en-US" dirty="0" smtClean="0">
              <a:uFillTx/>
            </a:endParaRPr>
          </a:p>
          <a:p>
            <a:pPr lvl="1"/>
            <a:r>
              <a:rPr lang="en-US" dirty="0" smtClean="0">
                <a:uFillTx/>
              </a:rPr>
              <a:t>Using moderate language – </a:t>
            </a:r>
            <a:r>
              <a:rPr lang="en-US" i="1" dirty="0" smtClean="0">
                <a:uFillTx/>
              </a:rPr>
              <a:t>qualifiers </a:t>
            </a:r>
          </a:p>
          <a:p>
            <a:pPr lvl="1"/>
            <a:endParaRPr lang="en-US" dirty="0" smtClean="0">
              <a:uFillTx/>
            </a:endParaRPr>
          </a:p>
          <a:p>
            <a:pPr lvl="1"/>
            <a:r>
              <a:rPr lang="en-US" dirty="0" smtClean="0">
                <a:uFillTx/>
              </a:rPr>
              <a:t>Appropriate Tone </a:t>
            </a:r>
          </a:p>
          <a:p>
            <a:pPr lvl="1"/>
            <a:endParaRPr lang="en-US" dirty="0">
              <a:uFillTx/>
            </a:endParaRPr>
          </a:p>
          <a:p>
            <a:r>
              <a:rPr lang="en-US" dirty="0" smtClean="0">
                <a:uFillTx/>
              </a:rPr>
              <a:t>Identify &amp; Characterize the tone you think is most appropriate for your essay, based on your audience, and </a:t>
            </a:r>
            <a:r>
              <a:rPr lang="en-US" dirty="0" smtClean="0">
                <a:uFillTx/>
              </a:rPr>
              <a:t>why</a:t>
            </a:r>
            <a:endParaRPr lang="en-US" dirty="0">
              <a:uFillTx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uFillTx/>
              </a:rPr>
              <a:t>Proposing Action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uFillTx/>
              </a:rPr>
              <a:t>All proposals should have </a:t>
            </a:r>
            <a:r>
              <a:rPr lang="en-US" dirty="0" smtClean="0">
                <a:uFillTx/>
              </a:rPr>
              <a:t>these </a:t>
            </a:r>
            <a:r>
              <a:rPr lang="en-US" dirty="0" smtClean="0">
                <a:uFillTx/>
              </a:rPr>
              <a:t>main characteristics: </a:t>
            </a:r>
          </a:p>
          <a:p>
            <a:pPr lvl="1"/>
            <a:endParaRPr lang="en-US" dirty="0" smtClean="0">
              <a:uFillTx/>
            </a:endParaRPr>
          </a:p>
          <a:p>
            <a:pPr lvl="1"/>
            <a:r>
              <a:rPr lang="en-US" dirty="0" smtClean="0">
                <a:uFillTx/>
              </a:rPr>
              <a:t>Call for action or response, often in response to a specific </a:t>
            </a:r>
            <a:r>
              <a:rPr lang="en-US" dirty="0" smtClean="0">
                <a:uFillTx/>
              </a:rPr>
              <a:t>problem</a:t>
            </a:r>
          </a:p>
          <a:p>
            <a:pPr lvl="1"/>
            <a:endParaRPr lang="en-US" dirty="0" smtClean="0">
              <a:uFillTx/>
            </a:endParaRPr>
          </a:p>
          <a:p>
            <a:pPr lvl="1"/>
            <a:r>
              <a:rPr lang="en-US" dirty="0" smtClean="0">
                <a:uFillTx/>
              </a:rPr>
              <a:t>Based specifically on the values and capabilities of the audience</a:t>
            </a:r>
            <a:endParaRPr lang="en-US" dirty="0">
              <a:uFillTx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uFillTx/>
              </a:rPr>
              <a:t>Proposing Action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39774" y="1735183"/>
            <a:ext cx="8026273" cy="4794115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uFillTx/>
              </a:rPr>
              <a:t>Check List: Are you… </a:t>
            </a:r>
          </a:p>
          <a:p>
            <a:pPr lvl="1"/>
            <a:r>
              <a:rPr lang="en-US" dirty="0">
                <a:uFillTx/>
              </a:rPr>
              <a:t>T</a:t>
            </a:r>
            <a:r>
              <a:rPr lang="en-US" dirty="0" smtClean="0">
                <a:uFillTx/>
              </a:rPr>
              <a:t>horoughly explaining the problem that needs a solution?</a:t>
            </a:r>
          </a:p>
          <a:p>
            <a:pPr lvl="1"/>
            <a:r>
              <a:rPr lang="en-US" dirty="0" smtClean="0">
                <a:uFillTx/>
              </a:rPr>
              <a:t>Proposing</a:t>
            </a:r>
          </a:p>
          <a:p>
            <a:pPr lvl="2"/>
            <a:r>
              <a:rPr lang="en-US" dirty="0" smtClean="0">
                <a:uFillTx/>
              </a:rPr>
              <a:t>a practice or policy that addresses a problem or need </a:t>
            </a:r>
          </a:p>
          <a:p>
            <a:pPr lvl="2"/>
            <a:r>
              <a:rPr lang="en-US" dirty="0" smtClean="0">
                <a:uFillTx/>
              </a:rPr>
              <a:t>is oriented towards action</a:t>
            </a:r>
          </a:p>
          <a:p>
            <a:pPr lvl="2"/>
            <a:r>
              <a:rPr lang="en-US" dirty="0" smtClean="0">
                <a:uFillTx/>
              </a:rPr>
              <a:t>is directed at the future </a:t>
            </a:r>
          </a:p>
          <a:p>
            <a:pPr lvl="2"/>
            <a:r>
              <a:rPr lang="en-US" dirty="0" smtClean="0">
                <a:uFillTx/>
              </a:rPr>
              <a:t>is appropriate to your audience?</a:t>
            </a:r>
          </a:p>
          <a:p>
            <a:pPr lvl="1"/>
            <a:r>
              <a:rPr lang="en-US" dirty="0" smtClean="0">
                <a:uFillTx/>
              </a:rPr>
              <a:t>Using </a:t>
            </a:r>
            <a:r>
              <a:rPr lang="en-US" dirty="0" smtClean="0">
                <a:uFillTx/>
              </a:rPr>
              <a:t>evidence that the proposal will effectively address the need or solve the problem and that it’s </a:t>
            </a:r>
            <a:r>
              <a:rPr lang="en-US" i="1" dirty="0" smtClean="0">
                <a:uFillTx/>
              </a:rPr>
              <a:t>feasible/workable</a:t>
            </a:r>
            <a:endParaRPr lang="en-US" i="1" dirty="0">
              <a:uFillTx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uFillTx/>
              </a:rPr>
              <a:t>Consider:</a:t>
            </a:r>
            <a:endParaRPr lang="en-US" dirty="0"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39774" y="1735184"/>
            <a:ext cx="8026273" cy="4829892"/>
          </a:xfrm>
        </p:spPr>
        <p:txBody>
          <a:bodyPr>
            <a:normAutofit/>
          </a:bodyPr>
          <a:lstStyle/>
          <a:p>
            <a:r>
              <a:rPr lang="en-US" dirty="0" smtClean="0">
                <a:uFillTx/>
              </a:rPr>
              <a:t>Why do you care about your issue? What makes you credible to write on behalf of your issue?</a:t>
            </a:r>
          </a:p>
          <a:p>
            <a:r>
              <a:rPr lang="en-US" dirty="0">
                <a:uFillTx/>
              </a:rPr>
              <a:t>What do you want your reader to do? </a:t>
            </a:r>
            <a:endParaRPr lang="en-US" dirty="0" smtClean="0">
              <a:uFillTx/>
            </a:endParaRPr>
          </a:p>
          <a:p>
            <a:r>
              <a:rPr lang="en-US" dirty="0" smtClean="0">
                <a:uFillTx/>
              </a:rPr>
              <a:t>Who </a:t>
            </a:r>
            <a:r>
              <a:rPr lang="en-US" dirty="0">
                <a:uFillTx/>
              </a:rPr>
              <a:t>are they</a:t>
            </a:r>
            <a:r>
              <a:rPr lang="en-US" dirty="0" smtClean="0">
                <a:uFillTx/>
              </a:rPr>
              <a:t>? </a:t>
            </a:r>
          </a:p>
          <a:p>
            <a:r>
              <a:rPr lang="en-US" dirty="0" smtClean="0">
                <a:uFillTx/>
              </a:rPr>
              <a:t>How </a:t>
            </a:r>
            <a:r>
              <a:rPr lang="en-US" dirty="0" smtClean="0">
                <a:uFillTx/>
              </a:rPr>
              <a:t>much do they know about the issue? What will you need to define for them?</a:t>
            </a:r>
          </a:p>
          <a:p>
            <a:r>
              <a:rPr lang="en-US" dirty="0" smtClean="0">
                <a:uFillTx/>
              </a:rPr>
              <a:t>What is the best reason you can offer for compelling them to act? </a:t>
            </a:r>
            <a:endParaRPr lang="en-US" dirty="0">
              <a:uFillTx/>
            </a:endParaRPr>
          </a:p>
          <a:p>
            <a:endParaRPr lang="en-US" dirty="0" smtClean="0">
              <a:uFillTx/>
            </a:endParaRPr>
          </a:p>
          <a:p>
            <a:endParaRPr lang="en-US" dirty="0">
              <a:uFillTx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  <a:satMod val="120000"/>
              </a:schemeClr>
              <a:schemeClr val="phClr">
                <a:shade val="90000"/>
                <a:satMod val="140000"/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  <a:satMod val="120000"/>
              </a:schemeClr>
              <a:schemeClr val="phClr">
                <a:shade val="90000"/>
                <a:satMod val="140000"/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>
            <a:uFillTx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1048</TotalTime>
  <Words>317</Words>
  <Application>Microsoft Office PowerPoint</Application>
  <PresentationFormat>On-screen Show (4:3)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Tw Cen MT</vt:lpstr>
      <vt:lpstr>Wingdings</vt:lpstr>
      <vt:lpstr>Wingdings 2</vt:lpstr>
      <vt:lpstr>Median</vt:lpstr>
      <vt:lpstr>Ethos</vt:lpstr>
      <vt:lpstr>Pathos</vt:lpstr>
      <vt:lpstr>Logos</vt:lpstr>
      <vt:lpstr>Style</vt:lpstr>
      <vt:lpstr>Proposing Action</vt:lpstr>
      <vt:lpstr>Proposing Action</vt:lpstr>
      <vt:lpstr>Consider:</vt:lpstr>
    </vt:vector>
  </TitlesOfParts>
  <Company>depaul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Persuasion &amp; Proposals</dc:title>
  <dc:creator>Katherine Flom</dc:creator>
  <cp:lastModifiedBy>Janel N Spencer-Levy</cp:lastModifiedBy>
  <cp:revision>22</cp:revision>
  <dcterms:created xsi:type="dcterms:W3CDTF">2013-02-25T19:52:07Z</dcterms:created>
  <dcterms:modified xsi:type="dcterms:W3CDTF">2019-11-14T18:57:46Z</dcterms:modified>
</cp:coreProperties>
</file>