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60" r:id="rId4"/>
    <p:sldId id="258" r:id="rId5"/>
    <p:sldId id="259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</p:sldIdLst>
  <p:sldSz cx="9144000" cy="5143500" type="screen16x9"/>
  <p:notesSz cx="6858000" cy="9144000"/>
  <p:embeddedFontLst>
    <p:embeddedFont>
      <p:font typeface="Merriweather" panose="020B0604020202020204" charset="0"/>
      <p:regular r:id="rId28"/>
      <p:bold r:id="rId29"/>
      <p:italic r:id="rId30"/>
      <p:boldItalic r:id="rId31"/>
    </p:embeddedFont>
    <p:embeddedFont>
      <p:font typeface="Roboto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58b343c86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58b343c86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458b343c8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458b343c8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58b343c86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58b343c86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58b343c86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58b343c86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458b343c86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458b343c86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c0ce2db21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c0ce2db21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458b343c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458b343c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458b343c86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458b343c86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58b343c86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458b343c86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58b343c86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58b343c86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58b343c86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58b343c86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58b343c86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458b343c86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58b343c86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58b343c86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458b343c86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458b343c86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458b343c86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458b343c86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458b343c86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458b343c86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458b343c86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458b343c86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458b343c86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458b343c86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58b343c86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458b343c86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458b343c86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458b343c86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58b343c86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458b343c86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58b343c86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458b343c86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458b343c86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458b343c86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458b343c86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458b343c86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8520600" cy="31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Unit 3 Vocab:</a:t>
            </a:r>
            <a:endParaRPr sz="4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Fallacies</a:t>
            </a:r>
            <a:endParaRPr sz="4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Fallacy</a:t>
            </a:r>
            <a:endParaRPr dirty="0"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false logic; </a:t>
            </a:r>
            <a:r>
              <a:rPr lang="en" sz="3000" dirty="0" smtClean="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an argument </a:t>
            </a:r>
            <a:r>
              <a:rPr lang="en" sz="3000" dirty="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that </a:t>
            </a:r>
            <a:r>
              <a:rPr lang="en" sz="3000" dirty="0" smtClean="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has </a:t>
            </a:r>
            <a:r>
              <a:rPr lang="en" sz="3000" dirty="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an error within </a:t>
            </a:r>
            <a:r>
              <a:rPr lang="en" sz="3000" dirty="0" smtClean="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its</a:t>
            </a:r>
            <a:r>
              <a:rPr lang="en" sz="3000" dirty="0" smtClean="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3000" dirty="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reasoning and therefore </a:t>
            </a:r>
            <a:r>
              <a:rPr lang="en" sz="3000" dirty="0" smtClean="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fails </a:t>
            </a:r>
            <a:r>
              <a:rPr lang="en" sz="3000" dirty="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to make a comprehensible or sound argument</a:t>
            </a:r>
            <a:endParaRPr sz="3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265500" y="13006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fallacy of equivocation</a:t>
            </a:r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an argument that relies on a term’s different meanings in different contexts and implicitly alternates between two or more  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fallacy of division</a:t>
            </a:r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applying something that is true for the whole as necessarily true of all or some of its parts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fallacy of composition</a:t>
            </a:r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arguing that because each member of a group has a certain property, the group itself necessarily has that property</a:t>
            </a:r>
            <a:endParaRPr>
              <a:highlight>
                <a:srgbClr val="FFFFFF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265500" y="1669125"/>
            <a:ext cx="4045200" cy="17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distorting the facts</a:t>
            </a:r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intentionally or unintentionally manipulating informations, usually to the benefit of the one manipulating it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265500" y="1669125"/>
            <a:ext cx="4045200" cy="17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fallacy of omission</a:t>
            </a:r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intentionally or unintentionally withholding facts, usually to the benefit of the one withholding them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fallacy of many questions</a:t>
            </a:r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 question that presupposes things that have not yet been proven or accepted by everyone involved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hasty generalization</a:t>
            </a:r>
            <a:endParaRPr/>
          </a:p>
        </p:txBody>
      </p:sp>
      <p:sp>
        <p:nvSpPr>
          <p:cNvPr id="124" name="Google Shape;124;p23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 conclusion that is based on too small, narrow, and unrepresentative a sample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slippery slope fallacy</a:t>
            </a:r>
            <a:endParaRPr/>
          </a:p>
        </p:txBody>
      </p:sp>
      <p:sp>
        <p:nvSpPr>
          <p:cNvPr id="130" name="Google Shape;130;p24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making an argument against something based on a possible, but unproven, series of often undesirable events that ignores possible mitigating factors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5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false analogy</a:t>
            </a:r>
            <a:endParaRPr/>
          </a:p>
        </p:txBody>
      </p:sp>
      <p:sp>
        <p:nvSpPr>
          <p:cNvPr id="136" name="Google Shape;136;p25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applying facts from one situation to another when the situations are substantially different and therefore the same conclusions cannot be logically drawn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straw man</a:t>
            </a:r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when a debater intentionally misrepresents their opponent’s argument as a weaker version to more easily refute it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special pleading</a:t>
            </a:r>
            <a:endParaRPr/>
          </a:p>
        </p:txBody>
      </p:sp>
      <p:sp>
        <p:nvSpPr>
          <p:cNvPr id="148" name="Google Shape;148;p27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asking for an exception to a rule to be applied to a specific case without proper justification of why that case deserves an exemption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begging the question</a:t>
            </a:r>
            <a:endParaRPr/>
          </a:p>
        </p:txBody>
      </p:sp>
      <p:sp>
        <p:nvSpPr>
          <p:cNvPr id="154" name="Google Shape;154;p28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when the author assumes the statement under examination to be true; use of circular reasoning as evidence for an argument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false dichotomy</a:t>
            </a:r>
            <a:endParaRPr/>
          </a:p>
        </p:txBody>
      </p:sp>
      <p:sp>
        <p:nvSpPr>
          <p:cNvPr id="160" name="Google Shape;160;p2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presenting two options as if they are the only options; either/or fallacy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>
            <a:spLocks noGrp="1"/>
          </p:cNvSpPr>
          <p:nvPr>
            <p:ph type="title"/>
          </p:nvPr>
        </p:nvSpPr>
        <p:spPr>
          <a:xfrm>
            <a:off x="123475" y="1233175"/>
            <a:ext cx="4320600" cy="148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oversimplification</a:t>
            </a:r>
            <a:endParaRPr/>
          </a:p>
        </p:txBody>
      </p:sp>
      <p:sp>
        <p:nvSpPr>
          <p:cNvPr id="166" name="Google Shape;166;p30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exaggerating the truth; not using suitable qualifiers in formulating one’s argument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red herring</a:t>
            </a:r>
            <a:endParaRPr/>
          </a:p>
        </p:txBody>
      </p:sp>
      <p:sp>
        <p:nvSpPr>
          <p:cNvPr id="172" name="Google Shape;172;p31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an irrelevant topic presented to divert attention from the original issue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genetic fallacy</a:t>
            </a:r>
            <a:endParaRPr/>
          </a:p>
        </p:txBody>
      </p:sp>
      <p:sp>
        <p:nvSpPr>
          <p:cNvPr id="184" name="Google Shape;184;p33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arguing against a claim by pointing out that its source is tainted or the person who invented it is deserving of our contempt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poisoning the well</a:t>
            </a:r>
            <a:endParaRPr/>
          </a:p>
        </p:txBody>
      </p:sp>
      <p:sp>
        <p:nvSpPr>
          <p:cNvPr id="190" name="Google Shape;190;p34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an attempt to shift attention from the merits of an argument to the source or origin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 hominem</a:t>
            </a:r>
            <a:endParaRPr/>
          </a:p>
        </p:txBody>
      </p:sp>
      <p:sp>
        <p:nvSpPr>
          <p:cNvPr id="196" name="Google Shape;196;p35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when someone tries to refute an argument by attacking the author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6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appeal to authority</a:t>
            </a:r>
            <a:endParaRPr/>
          </a:p>
        </p:txBody>
      </p:sp>
      <p:sp>
        <p:nvSpPr>
          <p:cNvPr id="202" name="Google Shape;202;p36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citing people who lack relevant qualifications or whose qualification(s) are in fields irrelevant to the argument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7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appeal to fear</a:t>
            </a:r>
            <a:endParaRPr/>
          </a:p>
        </p:txBody>
      </p:sp>
      <p:sp>
        <p:nvSpPr>
          <p:cNvPr id="208" name="Google Shape;208;p37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logical fallacy that occurs when a debater tries to scare people away from an opinion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8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appeal to ignorance</a:t>
            </a:r>
            <a:endParaRPr/>
          </a:p>
        </p:txBody>
      </p:sp>
      <p:sp>
        <p:nvSpPr>
          <p:cNvPr id="214" name="Google Shape;214;p38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fallacy that occurs when the truth of a claim is based on the fact that it has not yet been proven false or true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21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death by a thousand qualifications fallacy</a:t>
            </a:r>
            <a:endParaRPr/>
          </a:p>
        </p:txBody>
      </p:sp>
      <p:sp>
        <p:nvSpPr>
          <p:cNvPr id="220" name="Google Shape;220;p3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making a statement that is technically true but that has so many qualifiers that it is insignificant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0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protecting the hypothesis</a:t>
            </a:r>
            <a:endParaRPr/>
          </a:p>
        </p:txBody>
      </p:sp>
      <p:sp>
        <p:nvSpPr>
          <p:cNvPr id="226" name="Google Shape;226;p40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0404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rationalizing to prove one’s opinion instead of analyzing data objectively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</Words>
  <Application>Microsoft Office PowerPoint</Application>
  <PresentationFormat>On-screen Show (16:9)</PresentationFormat>
  <Paragraphs>50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Merriweather</vt:lpstr>
      <vt:lpstr>Arial</vt:lpstr>
      <vt:lpstr>Roboto</vt:lpstr>
      <vt:lpstr>Times New Roman</vt:lpstr>
      <vt:lpstr>Paradigm</vt:lpstr>
      <vt:lpstr>Unit 3 Vocab: Fallacies</vt:lpstr>
      <vt:lpstr>Fallacy</vt:lpstr>
      <vt:lpstr>fallacy of equivocation</vt:lpstr>
      <vt:lpstr>fallacy of division</vt:lpstr>
      <vt:lpstr>fallacy of composition</vt:lpstr>
      <vt:lpstr>distorting the facts</vt:lpstr>
      <vt:lpstr>fallacy of omission</vt:lpstr>
      <vt:lpstr>fallacy of many questions</vt:lpstr>
      <vt:lpstr>hasty generalization</vt:lpstr>
      <vt:lpstr>slippery slope fallacy</vt:lpstr>
      <vt:lpstr>false analogy</vt:lpstr>
      <vt:lpstr>straw man</vt:lpstr>
      <vt:lpstr>special pleading</vt:lpstr>
      <vt:lpstr>begging the question</vt:lpstr>
      <vt:lpstr>false dichotomy</vt:lpstr>
      <vt:lpstr>oversimplification</vt:lpstr>
      <vt:lpstr>red herring</vt:lpstr>
      <vt:lpstr>the genetic fallacy</vt:lpstr>
      <vt:lpstr>poisoning the well</vt:lpstr>
      <vt:lpstr>ad hominem</vt:lpstr>
      <vt:lpstr>appeal to authority</vt:lpstr>
      <vt:lpstr>appeal to fear</vt:lpstr>
      <vt:lpstr>appeal to ignorance</vt:lpstr>
      <vt:lpstr>death by a thousand qualifications fallacy</vt:lpstr>
      <vt:lpstr>protecting the hypothesis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 Vocab: Fallacies</dc:title>
  <dc:creator>Janel N Spencer</dc:creator>
  <cp:lastModifiedBy>Janel N Spencer-Levy</cp:lastModifiedBy>
  <cp:revision>2</cp:revision>
  <dcterms:modified xsi:type="dcterms:W3CDTF">2019-12-05T19:46:39Z</dcterms:modified>
</cp:coreProperties>
</file>